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80" r:id="rId3"/>
    <p:sldId id="266" r:id="rId4"/>
    <p:sldId id="283" r:id="rId5"/>
    <p:sldId id="282" r:id="rId6"/>
    <p:sldId id="285" r:id="rId7"/>
    <p:sldId id="267" r:id="rId8"/>
    <p:sldId id="284" r:id="rId9"/>
  </p:sldIdLst>
  <p:sldSz cx="9144000" cy="5143500" type="screen16x9"/>
  <p:notesSz cx="6858000" cy="9144000"/>
  <p:embeddedFontLst>
    <p:embeddedFont>
      <p:font typeface="Nunito" panose="020B0604020202020204" charset="-52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1706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531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cae220b87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cae220b87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222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rgbClr val="1155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510301" y="1078786"/>
            <a:ext cx="6637106" cy="234625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2"/>
                </a:solidFill>
              </a:rPr>
              <a:t>Определение сухого остатка </a:t>
            </a:r>
            <a:r>
              <a:rPr lang="ru-RU" sz="2800" dirty="0" smtClean="0">
                <a:solidFill>
                  <a:schemeClr val="bg2"/>
                </a:solidFill>
              </a:rPr>
              <a:t>ГОСТ 18164-72</a:t>
            </a:r>
            <a:br>
              <a:rPr lang="ru-RU" sz="2800" dirty="0" smtClean="0">
                <a:solidFill>
                  <a:schemeClr val="bg2"/>
                </a:solidFill>
              </a:rPr>
            </a:br>
            <a:r>
              <a:rPr lang="ru-RU" sz="1800" dirty="0" smtClean="0">
                <a:solidFill>
                  <a:schemeClr val="bg2"/>
                </a:solidFill>
              </a:rPr>
              <a:t>весовой  метод </a:t>
            </a:r>
            <a:endParaRPr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1892" y="383263"/>
            <a:ext cx="7505700" cy="68524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/>
                </a:solidFill>
              </a:rPr>
              <a:t>Важно! 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3433" y="1068512"/>
            <a:ext cx="8147408" cy="2992242"/>
          </a:xfrm>
        </p:spPr>
        <p:txBody>
          <a:bodyPr/>
          <a:lstStyle/>
          <a:p>
            <a:pPr marL="146050" indent="0">
              <a:buNone/>
            </a:pPr>
            <a:r>
              <a:rPr lang="ru-RU" sz="2000" dirty="0" smtClean="0"/>
              <a:t>1.Анализ проводится в день </a:t>
            </a:r>
            <a:r>
              <a:rPr lang="ru-RU" sz="2000" dirty="0"/>
              <a:t>отбора пробы </a:t>
            </a:r>
            <a:r>
              <a:rPr lang="ru-RU" sz="2000" dirty="0" smtClean="0"/>
              <a:t>(определение </a:t>
            </a:r>
            <a:r>
              <a:rPr lang="ru-RU" sz="2000" dirty="0"/>
              <a:t>сухого остатка без добавления </a:t>
            </a:r>
            <a:r>
              <a:rPr lang="ru-RU" sz="2000" dirty="0" smtClean="0"/>
              <a:t>соды) </a:t>
            </a:r>
            <a:r>
              <a:rPr lang="ru-RU" sz="2000" dirty="0"/>
              <a:t>.</a:t>
            </a:r>
            <a:endParaRPr lang="ru-RU" sz="2000" dirty="0" smtClean="0"/>
          </a:p>
          <a:p>
            <a:pPr marL="146050" indent="0">
              <a:buNone/>
            </a:pPr>
            <a:r>
              <a:rPr lang="ru-RU" sz="2000" dirty="0"/>
              <a:t>2. Объем пробы воды для определения сухого остатка должен быть не </a:t>
            </a:r>
          </a:p>
          <a:p>
            <a:pPr marL="146050" indent="0">
              <a:buNone/>
            </a:pPr>
            <a:r>
              <a:rPr lang="ru-RU" sz="2000" dirty="0"/>
              <a:t>менее 300 см</a:t>
            </a:r>
            <a:r>
              <a:rPr lang="ru-RU" sz="2000" baseline="30000" dirty="0"/>
              <a:t>3</a:t>
            </a:r>
            <a:r>
              <a:rPr lang="ru-RU" sz="2000" dirty="0" smtClean="0"/>
              <a:t>.</a:t>
            </a:r>
          </a:p>
          <a:p>
            <a:pPr marL="146050" indent="0">
              <a:buNone/>
            </a:pPr>
            <a:r>
              <a:rPr lang="ru-RU" sz="2000" dirty="0" smtClean="0"/>
              <a:t>3. Материал  из которого изготовлена емкость для отобранных проб- полимер или стекло.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38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>
            <a:spLocks noGrp="1"/>
          </p:cNvSpPr>
          <p:nvPr>
            <p:ph type="body" idx="1"/>
          </p:nvPr>
        </p:nvSpPr>
        <p:spPr>
          <a:xfrm>
            <a:off x="383500" y="304326"/>
            <a:ext cx="8236518" cy="12573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>
              <a:lnSpc>
                <a:spcPct val="100000"/>
              </a:lnSpc>
              <a:buNone/>
            </a:pPr>
            <a:r>
              <a:rPr lang="ru-RU" sz="2500" dirty="0" smtClean="0"/>
              <a:t>1. Предварительно высу­шенную </a:t>
            </a:r>
            <a:r>
              <a:rPr lang="ru-RU" sz="2500" dirty="0"/>
              <a:t>до постоянной массы </a:t>
            </a:r>
            <a:r>
              <a:rPr lang="ru-RU" sz="2500" dirty="0" smtClean="0"/>
              <a:t>фарфоровую чашку взвешиваем на аналитических весах. </a:t>
            </a:r>
            <a:endParaRPr sz="2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491" y="1561672"/>
            <a:ext cx="3891337" cy="2918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9552" y="331851"/>
            <a:ext cx="8170739" cy="137919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dirty="0" smtClean="0"/>
              <a:t>2.  </a:t>
            </a:r>
            <a:r>
              <a:rPr lang="ru-RU" sz="1800" dirty="0"/>
              <a:t>250см</a:t>
            </a:r>
            <a:r>
              <a:rPr lang="ru-RU" sz="1800" baseline="30000" dirty="0"/>
              <a:t>3</a:t>
            </a:r>
            <a:r>
              <a:rPr lang="ru-RU" sz="1800" dirty="0"/>
              <a:t> профильтрованной воды выпаривают в </a:t>
            </a:r>
            <a:r>
              <a:rPr lang="ru-RU" sz="1800" dirty="0" smtClean="0"/>
              <a:t>этой  фарфоровой чашке на плите</a:t>
            </a:r>
            <a:r>
              <a:rPr lang="ru-RU" sz="1800" dirty="0"/>
              <a:t>. Для выпаривания необходимо налить раствор в чашку так, чтобы до краев ее оставалось не менее 2—3 см, если чашка большая; если же она небольших размеров, то жидкость должна занимать не больше 2/з высоты чашки.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09" y="1711049"/>
            <a:ext cx="4110840" cy="308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48" y="429052"/>
            <a:ext cx="7718674" cy="1050427"/>
          </a:xfrm>
        </p:spPr>
        <p:txBody>
          <a:bodyPr/>
          <a:lstStyle/>
          <a:p>
            <a:pPr marL="146050" indent="0" algn="just">
              <a:lnSpc>
                <a:spcPct val="100000"/>
              </a:lnSpc>
              <a:buNone/>
            </a:pPr>
            <a:r>
              <a:rPr lang="kk-KZ" sz="1800" dirty="0" smtClean="0"/>
              <a:t>3. После полного выпаривания воды, </a:t>
            </a:r>
            <a:r>
              <a:rPr lang="ru-RU" sz="1800" dirty="0" smtClean="0"/>
              <a:t>чашку </a:t>
            </a:r>
            <a:r>
              <a:rPr lang="ru-RU" sz="1800" dirty="0"/>
              <a:t>с сухим остатком </a:t>
            </a:r>
          </a:p>
          <a:p>
            <a:pPr marL="146050" indent="0" algn="just">
              <a:lnSpc>
                <a:spcPct val="100000"/>
              </a:lnSpc>
              <a:buNone/>
            </a:pPr>
            <a:r>
              <a:rPr lang="ru-RU" sz="1800" dirty="0"/>
              <a:t>помещают в термостат </a:t>
            </a:r>
            <a:r>
              <a:rPr lang="ru-RU" sz="1800" dirty="0" smtClean="0"/>
              <a:t> (сушильный шкаф) при </a:t>
            </a:r>
            <a:r>
              <a:rPr lang="ru-RU" sz="1800" dirty="0"/>
              <a:t>110 °С и сушат до постоянной массы</a:t>
            </a:r>
            <a:r>
              <a:rPr lang="ru-RU" sz="1800" dirty="0" smtClean="0"/>
              <a:t>.</a:t>
            </a:r>
            <a:r>
              <a:rPr lang="en-US" sz="1800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99" y="1961079"/>
            <a:ext cx="3462391" cy="25967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79" y="1410769"/>
            <a:ext cx="2360327" cy="314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4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3118" y="305764"/>
            <a:ext cx="8098819" cy="1002907"/>
          </a:xfrm>
        </p:spPr>
        <p:txBody>
          <a:bodyPr/>
          <a:lstStyle/>
          <a:p>
            <a:pPr marL="146050" indent="0">
              <a:buNone/>
            </a:pPr>
            <a:r>
              <a:rPr lang="ru-RU" sz="1800" dirty="0" smtClean="0"/>
              <a:t>4</a:t>
            </a:r>
            <a:r>
              <a:rPr lang="ru-RU" sz="1800" dirty="0"/>
              <a:t>. П</a:t>
            </a:r>
            <a:r>
              <a:rPr lang="ru-RU" sz="1800" dirty="0" smtClean="0"/>
              <a:t>осле </a:t>
            </a:r>
            <a:r>
              <a:rPr lang="ru-RU" sz="1800" dirty="0"/>
              <a:t>прокаливания </a:t>
            </a:r>
            <a:r>
              <a:rPr lang="ru-RU" sz="1800" dirty="0" smtClean="0"/>
              <a:t> сухого остатка для </a:t>
            </a:r>
            <a:r>
              <a:rPr lang="ru-RU" sz="1800" dirty="0"/>
              <a:t>охлаждения </a:t>
            </a:r>
            <a:r>
              <a:rPr lang="ru-RU" sz="1800" dirty="0" smtClean="0"/>
              <a:t> фарфоровой чашки до </a:t>
            </a:r>
            <a:r>
              <a:rPr lang="ru-RU" sz="1800" dirty="0"/>
              <a:t>комнатной температуры перед взвешиванием на аналитических весах</a:t>
            </a:r>
            <a:r>
              <a:rPr lang="ru-RU" sz="1800" dirty="0" smtClean="0"/>
              <a:t>, ее помещают в эксикатор. </a:t>
            </a:r>
            <a:endParaRPr lang="ru-RU"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0"/>
          <a:stretch/>
        </p:blipFill>
        <p:spPr>
          <a:xfrm>
            <a:off x="5096809" y="1543193"/>
            <a:ext cx="2678666" cy="32222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51"/>
          <a:stretch/>
        </p:blipFill>
        <p:spPr>
          <a:xfrm>
            <a:off x="1293740" y="1543193"/>
            <a:ext cx="3125483" cy="310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2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98959" y="356256"/>
            <a:ext cx="5073473" cy="501772"/>
          </a:xfrm>
        </p:spPr>
        <p:txBody>
          <a:bodyPr/>
          <a:lstStyle/>
          <a:p>
            <a:r>
              <a:rPr lang="ru-RU" sz="1800" dirty="0">
                <a:solidFill>
                  <a:schemeClr val="bg2"/>
                </a:solidFill>
              </a:rPr>
              <a:t>4. Обработка </a:t>
            </a:r>
            <a:r>
              <a:rPr lang="ru-RU" sz="1800" dirty="0" smtClean="0">
                <a:solidFill>
                  <a:schemeClr val="bg2"/>
                </a:solidFill>
              </a:rPr>
              <a:t>результатов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9870" y="1138485"/>
            <a:ext cx="6091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7200"/>
            <a:r>
              <a:rPr lang="ru-RU" sz="1800" dirty="0"/>
              <a:t>Сухой остаток (X), мг/дм3, вычисляют по формуле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34417" t="49658" r="38641" b="38686"/>
          <a:stretch/>
        </p:blipFill>
        <p:spPr>
          <a:xfrm>
            <a:off x="1898959" y="1557276"/>
            <a:ext cx="2763675" cy="67221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28051" y="2479820"/>
            <a:ext cx="6469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где </a:t>
            </a:r>
            <a:r>
              <a:rPr lang="en-US" sz="1800" dirty="0" smtClean="0"/>
              <a:t>m</a:t>
            </a:r>
            <a:r>
              <a:rPr lang="ru-RU" sz="1800" dirty="0" smtClean="0"/>
              <a:t> </a:t>
            </a:r>
            <a:r>
              <a:rPr lang="ru-RU" sz="1800" dirty="0"/>
              <a:t>— масса чашки с сухим остатком, мг;</a:t>
            </a:r>
          </a:p>
          <a:p>
            <a:r>
              <a:rPr lang="en-US" sz="1800" dirty="0" smtClean="0"/>
              <a:t>m</a:t>
            </a:r>
            <a:r>
              <a:rPr lang="ru-RU" sz="1800" dirty="0" smtClean="0"/>
              <a:t>1</a:t>
            </a:r>
            <a:r>
              <a:rPr lang="ru-RU" sz="1800" dirty="0"/>
              <a:t>— масса пустой чашки, мг;</a:t>
            </a:r>
          </a:p>
          <a:p>
            <a:r>
              <a:rPr lang="ru-RU" sz="1800" dirty="0"/>
              <a:t>V— объем воды, взятый для определения, см3.</a:t>
            </a:r>
          </a:p>
        </p:txBody>
      </p:sp>
    </p:spTree>
    <p:extLst>
      <p:ext uri="{BB962C8B-B14F-4D97-AF65-F5344CB8AC3E}">
        <p14:creationId xmlns:p14="http://schemas.microsoft.com/office/powerpoint/2010/main" val="16407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134" y="311343"/>
            <a:ext cx="7505700" cy="664701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chemeClr val="bg2"/>
                </a:solidFill>
              </a:rPr>
              <a:t>Исходные данные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134" y="1047964"/>
            <a:ext cx="7649539" cy="3390761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sz="1400" dirty="0" smtClean="0"/>
          </a:p>
          <a:p>
            <a:r>
              <a:rPr lang="ru-RU" sz="1400" dirty="0" smtClean="0">
                <a:solidFill>
                  <a:srgbClr val="002060"/>
                </a:solidFill>
              </a:rPr>
              <a:t>Объем </a:t>
            </a:r>
            <a:r>
              <a:rPr lang="ru-RU" sz="1400" dirty="0">
                <a:solidFill>
                  <a:srgbClr val="002060"/>
                </a:solidFill>
              </a:rPr>
              <a:t>воды, взятый для </a:t>
            </a:r>
            <a:r>
              <a:rPr lang="ru-RU" sz="1400" dirty="0" smtClean="0">
                <a:solidFill>
                  <a:srgbClr val="002060"/>
                </a:solidFill>
              </a:rPr>
              <a:t>определения </a:t>
            </a:r>
            <a:r>
              <a:rPr lang="ru-RU" sz="1400" smtClean="0">
                <a:solidFill>
                  <a:srgbClr val="002060"/>
                </a:solidFill>
              </a:rPr>
              <a:t>сухого </a:t>
            </a:r>
            <a:r>
              <a:rPr lang="ru-RU" sz="1400" smtClean="0">
                <a:solidFill>
                  <a:srgbClr val="002060"/>
                </a:solidFill>
              </a:rPr>
              <a:t>остатка </a:t>
            </a:r>
            <a:r>
              <a:rPr lang="en-US" sz="1400" dirty="0" smtClean="0">
                <a:solidFill>
                  <a:srgbClr val="002060"/>
                </a:solidFill>
              </a:rPr>
              <a:t>V=250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>
                <a:solidFill>
                  <a:srgbClr val="002060"/>
                </a:solidFill>
              </a:rPr>
              <a:t>см</a:t>
            </a:r>
            <a:r>
              <a:rPr lang="ru-RU" sz="1400" baseline="30000" dirty="0">
                <a:solidFill>
                  <a:srgbClr val="002060"/>
                </a:solidFill>
              </a:rPr>
              <a:t>3</a:t>
            </a:r>
            <a:endParaRPr lang="ru-RU" baseline="30000" dirty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544222"/>
              </p:ext>
            </p:extLst>
          </p:nvPr>
        </p:nvGraphicFramePr>
        <p:xfrm>
          <a:off x="897275" y="1474697"/>
          <a:ext cx="6759753" cy="1741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251"/>
                <a:gridCol w="2253251"/>
                <a:gridCol w="2253251"/>
              </a:tblGrid>
              <a:tr h="716103">
                <a:tc>
                  <a:txBody>
                    <a:bodyPr/>
                    <a:lstStyle/>
                    <a:p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Наименование пробы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Масса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пустой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aseline="0" dirty="0" err="1" smtClean="0">
                          <a:solidFill>
                            <a:schemeClr val="tx1"/>
                          </a:solidFill>
                        </a:rPr>
                        <a:t>чашки,мг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Масса чашки с сухим остатком, мг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505">
                <a:tc>
                  <a:txBody>
                    <a:bodyPr/>
                    <a:lstStyle/>
                    <a:p>
                      <a:r>
                        <a:rPr lang="kk-KZ" dirty="0" smtClean="0">
                          <a:solidFill>
                            <a:schemeClr val="bg2"/>
                          </a:solidFill>
                        </a:rPr>
                        <a:t>Вода</a:t>
                      </a:r>
                      <a:r>
                        <a:rPr lang="kk-KZ" baseline="0" dirty="0" smtClean="0">
                          <a:solidFill>
                            <a:schemeClr val="bg2"/>
                          </a:solidFill>
                        </a:rPr>
                        <a:t> из водопровода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99,1498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99,2199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512505">
                <a:tc>
                  <a:txBody>
                    <a:bodyPr/>
                    <a:lstStyle/>
                    <a:p>
                      <a:r>
                        <a:rPr lang="kk-KZ" dirty="0" smtClean="0">
                          <a:solidFill>
                            <a:schemeClr val="bg2"/>
                          </a:solidFill>
                        </a:rPr>
                        <a:t>Вода</a:t>
                      </a:r>
                      <a:r>
                        <a:rPr lang="kk-KZ" baseline="0" dirty="0" smtClean="0">
                          <a:solidFill>
                            <a:schemeClr val="bg2"/>
                          </a:solidFill>
                        </a:rPr>
                        <a:t> из скважины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68,1902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68,3695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9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249</Words>
  <Application>Microsoft Office PowerPoint</Application>
  <PresentationFormat>Экран (16:9)</PresentationFormat>
  <Paragraphs>37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Nunito</vt:lpstr>
      <vt:lpstr>Calibri</vt:lpstr>
      <vt:lpstr>Arial</vt:lpstr>
      <vt:lpstr>Shift</vt:lpstr>
      <vt:lpstr>Определение сухого остатка ГОСТ 18164-72 весовой  метод </vt:lpstr>
      <vt:lpstr>Важно!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Исходные данные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 құбырының құрылымына қойылатын талаптар</dc:title>
  <cp:lastModifiedBy>Julia_N</cp:lastModifiedBy>
  <cp:revision>47</cp:revision>
  <dcterms:modified xsi:type="dcterms:W3CDTF">2020-10-20T04:15:15Z</dcterms:modified>
</cp:coreProperties>
</file>